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71" r:id="rId3"/>
  </p:sldMasterIdLst>
  <p:notesMasterIdLst>
    <p:notesMasterId r:id="rId14"/>
  </p:notesMasterIdLst>
  <p:handoutMasterIdLst>
    <p:handoutMasterId r:id="rId15"/>
  </p:handoutMasterIdLst>
  <p:sldIdLst>
    <p:sldId id="263" r:id="rId4"/>
    <p:sldId id="279" r:id="rId5"/>
    <p:sldId id="290" r:id="rId6"/>
    <p:sldId id="289" r:id="rId7"/>
    <p:sldId id="291" r:id="rId8"/>
    <p:sldId id="294" r:id="rId9"/>
    <p:sldId id="296" r:id="rId10"/>
    <p:sldId id="295" r:id="rId11"/>
    <p:sldId id="297" r:id="rId12"/>
    <p:sldId id="267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2B0B"/>
    <a:srgbClr val="BE2B0A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Stile con tema 2 - Color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Stile con tema 2 - Colore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ile chiaro 1 - Color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Stile chiaro 3 - Color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E171933-4619-4E11-9A3F-F7608DF75F80}" styleName="Stile medio 1 - Color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Stile medio 1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2" autoAdjust="0"/>
    <p:restoredTop sz="95407" autoAdjust="0"/>
  </p:normalViewPr>
  <p:slideViewPr>
    <p:cSldViewPr showGuides="1">
      <p:cViewPr varScale="1">
        <p:scale>
          <a:sx n="82" d="100"/>
          <a:sy n="82" d="100"/>
        </p:scale>
        <p:origin x="94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197008-5A80-491E-BE13-934481939984}" type="datetimeFigureOut">
              <a:rPr lang="it-IT" smtClean="0"/>
              <a:t>02/02/2023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3CF82-CBDD-42C1-9B63-A5CC225C7AF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5230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F313F6-AC6B-4528-AEA6-85E24BBBE560}" type="datetimeFigureOut">
              <a:rPr lang="it-IT" smtClean="0"/>
              <a:t>02/02/2023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473D5-73F0-487B-9D0B-1D43341A19C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5136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8473D5-73F0-487B-9D0B-1D43341A19CD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218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1851" y="548680"/>
            <a:ext cx="6913364" cy="4536504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36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inserire </a:t>
            </a:r>
          </a:p>
          <a:p>
            <a:pPr lvl="0"/>
            <a:r>
              <a:rPr lang="it-IT" dirty="0"/>
              <a:t>il titolo della presentazione</a:t>
            </a:r>
          </a:p>
        </p:txBody>
      </p:sp>
      <p:sp>
        <p:nvSpPr>
          <p:cNvPr id="6" name="Segnaposto testo 5"/>
          <p:cNvSpPr>
            <a:spLocks noGrp="1"/>
          </p:cNvSpPr>
          <p:nvPr>
            <p:ph type="body" sz="quarter" idx="11" hasCustomPrompt="1"/>
          </p:nvPr>
        </p:nvSpPr>
        <p:spPr>
          <a:xfrm>
            <a:off x="4751917" y="5379814"/>
            <a:ext cx="7008283" cy="4254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4751918" y="5877942"/>
            <a:ext cx="7105649" cy="7914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Dipartimento/Struttura </a:t>
            </a:r>
            <a:r>
              <a:rPr lang="it-IT" dirty="0" err="1"/>
              <a:t>xxxxxx</a:t>
            </a:r>
            <a:r>
              <a:rPr lang="it-IT" dirty="0"/>
              <a:t> </a:t>
            </a:r>
            <a:r>
              <a:rPr lang="it-IT" dirty="0" err="1"/>
              <a:t>xxxxxxxxxxxx</a:t>
            </a:r>
            <a:r>
              <a:rPr lang="it-IT" dirty="0"/>
              <a:t> </a:t>
            </a:r>
            <a:r>
              <a:rPr lang="it-IT" dirty="0" err="1"/>
              <a:t>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r>
              <a:rPr lang="it-IT" dirty="0"/>
              <a:t> </a:t>
            </a:r>
            <a:r>
              <a:rPr lang="it-IT" dirty="0" err="1"/>
              <a:t>xxxxxxxxxxxxxxxxxxx</a:t>
            </a:r>
            <a:r>
              <a:rPr lang="it-IT" dirty="0"/>
              <a:t> </a:t>
            </a:r>
            <a:r>
              <a:rPr lang="it-IT" dirty="0" err="1"/>
              <a:t>xxxxx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672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punto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989138"/>
            <a:ext cx="11233149" cy="3960812"/>
          </a:xfrm>
          <a:prstGeom prst="rect">
            <a:avLst/>
          </a:prstGeom>
        </p:spPr>
        <p:txBody>
          <a:bodyPr/>
          <a:lstStyle>
            <a:lvl1pPr marL="285750" indent="-285750">
              <a:buFont typeface="Wingdings" panose="05000000000000000000" pitchFamily="2" charset="2"/>
              <a:buChar char="§"/>
              <a:defRPr sz="1800" baseline="0">
                <a:latin typeface="Century Gothic" panose="020B0502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1800">
                <a:latin typeface="Century Gothic" panose="020B0502020202020204" pitchFamily="34" charset="0"/>
              </a:defRPr>
            </a:lvl2pPr>
          </a:lstStyle>
          <a:p>
            <a:pPr lvl="1"/>
            <a:r>
              <a:rPr lang="it-IT" dirty="0"/>
              <a:t>Fare clic per modificare il punto elenco uno</a:t>
            </a:r>
          </a:p>
          <a:p>
            <a:pPr lvl="1"/>
            <a:r>
              <a:rPr lang="it-IT" dirty="0"/>
              <a:t>Fare clic per modificare il punto elenco due</a:t>
            </a:r>
          </a:p>
          <a:p>
            <a:pPr lvl="1"/>
            <a:r>
              <a:rPr lang="it-IT" dirty="0"/>
              <a:t>Fare clic per modificare il punto elenco tre</a:t>
            </a:r>
          </a:p>
          <a:p>
            <a:pPr lvl="1"/>
            <a:r>
              <a:rPr lang="it-IT" dirty="0"/>
              <a:t>Fare clic per modificare il punto elenco quattro</a:t>
            </a:r>
          </a:p>
        </p:txBody>
      </p:sp>
      <p:sp>
        <p:nvSpPr>
          <p:cNvPr id="16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043853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sempli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  <p:sp>
        <p:nvSpPr>
          <p:cNvPr id="9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1412876"/>
            <a:ext cx="11233149" cy="4536405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</p:spTree>
    <p:extLst>
      <p:ext uri="{BB962C8B-B14F-4D97-AF65-F5344CB8AC3E}">
        <p14:creationId xmlns:p14="http://schemas.microsoft.com/office/powerpoint/2010/main" val="3418157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grafico 8"/>
          <p:cNvSpPr>
            <a:spLocks noGrp="1"/>
          </p:cNvSpPr>
          <p:nvPr>
            <p:ph type="chart" sz="quarter" idx="10" hasCustomPrompt="1"/>
          </p:nvPr>
        </p:nvSpPr>
        <p:spPr>
          <a:xfrm>
            <a:off x="911026" y="2781300"/>
            <a:ext cx="10369551" cy="30241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 grafico</a:t>
            </a:r>
          </a:p>
        </p:txBody>
      </p:sp>
      <p:sp>
        <p:nvSpPr>
          <p:cNvPr id="11" name="Segnaposto testo 7"/>
          <p:cNvSpPr>
            <a:spLocks noGrp="1"/>
          </p:cNvSpPr>
          <p:nvPr>
            <p:ph type="body" sz="quarter" idx="12" hasCustomPrompt="1"/>
          </p:nvPr>
        </p:nvSpPr>
        <p:spPr>
          <a:xfrm>
            <a:off x="527051" y="1412876"/>
            <a:ext cx="11233149" cy="431949"/>
          </a:xfrm>
          <a:prstGeom prst="rect">
            <a:avLst/>
          </a:prstGeo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800" baseline="0"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testo</a:t>
            </a:r>
          </a:p>
        </p:txBody>
      </p:sp>
      <p:sp>
        <p:nvSpPr>
          <p:cNvPr id="6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555833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con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10"/>
          <p:cNvSpPr>
            <a:spLocks noGrp="1"/>
          </p:cNvSpPr>
          <p:nvPr>
            <p:ph type="pic" sz="quarter" idx="10" hasCustomPrompt="1"/>
          </p:nvPr>
        </p:nvSpPr>
        <p:spPr>
          <a:xfrm>
            <a:off x="1534584" y="1700809"/>
            <a:ext cx="9122833" cy="41052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Century Gothic" panose="020B0502020202020204" pitchFamily="34" charset="0"/>
              </a:defRPr>
            </a:lvl1pPr>
          </a:lstStyle>
          <a:p>
            <a:r>
              <a:rPr lang="it-IT" dirty="0"/>
              <a:t>Fare clic sull’icona per inserire un’immagine</a:t>
            </a:r>
          </a:p>
        </p:txBody>
      </p:sp>
      <p:sp>
        <p:nvSpPr>
          <p:cNvPr id="5" name="Segnaposto testo 7"/>
          <p:cNvSpPr>
            <a:spLocks noGrp="1"/>
          </p:cNvSpPr>
          <p:nvPr>
            <p:ph type="body" sz="quarter" idx="11" hasCustomPrompt="1"/>
          </p:nvPr>
        </p:nvSpPr>
        <p:spPr>
          <a:xfrm>
            <a:off x="527051" y="476674"/>
            <a:ext cx="11233149" cy="64807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ts val="2200"/>
              </a:lnSpc>
              <a:buNone/>
              <a:defRPr sz="2400" b="1">
                <a:solidFill>
                  <a:srgbClr val="BD2B0B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Fare clic per modificare il titolo della diapositiva</a:t>
            </a:r>
          </a:p>
        </p:txBody>
      </p:sp>
    </p:spTree>
    <p:extLst>
      <p:ext uri="{BB962C8B-B14F-4D97-AF65-F5344CB8AC3E}">
        <p14:creationId xmlns:p14="http://schemas.microsoft.com/office/powerpoint/2010/main" val="3970258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CHIUS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0" hasCustomPrompt="1"/>
          </p:nvPr>
        </p:nvSpPr>
        <p:spPr>
          <a:xfrm>
            <a:off x="1487488" y="2780928"/>
            <a:ext cx="9217024" cy="43237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000" b="1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 Cognome</a:t>
            </a:r>
          </a:p>
        </p:txBody>
      </p:sp>
      <p:sp>
        <p:nvSpPr>
          <p:cNvPr id="13" name="Segnaposto testo 12"/>
          <p:cNvSpPr>
            <a:spLocks noGrp="1"/>
          </p:cNvSpPr>
          <p:nvPr>
            <p:ph type="body" sz="quarter" idx="11" hasCustomPrompt="1"/>
          </p:nvPr>
        </p:nvSpPr>
        <p:spPr>
          <a:xfrm>
            <a:off x="1439483" y="3573017"/>
            <a:ext cx="9313035" cy="936103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6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Struttura</a:t>
            </a:r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2" hasCustomPrompt="1"/>
          </p:nvPr>
        </p:nvSpPr>
        <p:spPr>
          <a:xfrm>
            <a:off x="1390651" y="4725144"/>
            <a:ext cx="9410700" cy="144016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1300" b="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it-IT" dirty="0"/>
              <a:t>nome.cognome@unibo.it</a:t>
            </a:r>
          </a:p>
          <a:p>
            <a:pPr lvl="0"/>
            <a:r>
              <a:rPr lang="it-IT" dirty="0"/>
              <a:t>051 20 99982</a:t>
            </a:r>
          </a:p>
        </p:txBody>
      </p:sp>
    </p:spTree>
    <p:extLst>
      <p:ext uri="{BB962C8B-B14F-4D97-AF65-F5344CB8AC3E}">
        <p14:creationId xmlns:p14="http://schemas.microsoft.com/office/powerpoint/2010/main" val="4249450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cxnSp>
        <p:nvCxnSpPr>
          <p:cNvPr id="12" name="Connettore 1 11"/>
          <p:cNvCxnSpPr/>
          <p:nvPr userDrawn="1"/>
        </p:nvCxnSpPr>
        <p:spPr>
          <a:xfrm>
            <a:off x="4367808" y="188640"/>
            <a:ext cx="0" cy="6408712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9349" y="2084425"/>
            <a:ext cx="3456384" cy="1934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657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3288" y="5933782"/>
            <a:ext cx="1658731" cy="87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52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7" r:id="rId3"/>
    <p:sldLayoutId id="2147483669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BD2B0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9" name="CasellaDiTesto 8"/>
          <p:cNvSpPr txBox="1"/>
          <p:nvPr userDrawn="1"/>
        </p:nvSpPr>
        <p:spPr>
          <a:xfrm>
            <a:off x="4175787" y="6453336"/>
            <a:ext cx="38404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dirty="0">
                <a:solidFill>
                  <a:schemeClr val="bg1"/>
                </a:solidFill>
              </a:rPr>
              <a:t>www.unibo.it</a:t>
            </a: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319803" y="612700"/>
            <a:ext cx="3120347" cy="1756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39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arin.convenzionitirociniumanistica@unibo.it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aziende.unibo.it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/>
          <p:cNvSpPr>
            <a:spLocks noGrp="1"/>
          </p:cNvSpPr>
          <p:nvPr>
            <p:ph type="body" sz="quarter" idx="10"/>
          </p:nvPr>
        </p:nvSpPr>
        <p:spPr>
          <a:xfrm>
            <a:off x="4799856" y="836712"/>
            <a:ext cx="6984776" cy="5616624"/>
          </a:xfrm>
        </p:spPr>
        <p:txBody>
          <a:bodyPr/>
          <a:lstStyle/>
          <a:p>
            <a:pPr algn="ctr"/>
            <a:endParaRPr lang="it-IT" sz="3200" dirty="0"/>
          </a:p>
          <a:p>
            <a:pPr algn="ctr">
              <a:spcBef>
                <a:spcPts val="0"/>
              </a:spcBef>
            </a:pPr>
            <a:r>
              <a:rPr lang="it-IT" sz="4000" dirty="0"/>
              <a:t>PROCEDURA</a:t>
            </a:r>
            <a:br>
              <a:rPr lang="it-IT" sz="4000" dirty="0"/>
            </a:br>
            <a:r>
              <a:rPr lang="it-IT" sz="4000" dirty="0"/>
              <a:t>INSERIMENTO OFFERTA</a:t>
            </a:r>
          </a:p>
          <a:p>
            <a:pPr algn="ctr">
              <a:spcBef>
                <a:spcPts val="0"/>
              </a:spcBef>
            </a:pPr>
            <a:r>
              <a:rPr lang="it-IT" sz="4000" dirty="0"/>
              <a:t>DI TIROCINIO «APERTA»</a:t>
            </a:r>
          </a:p>
          <a:p>
            <a:pPr algn="ctr">
              <a:spcBef>
                <a:spcPts val="0"/>
              </a:spcBef>
            </a:pPr>
            <a:r>
              <a:rPr lang="it-IT" sz="2400" b="0" dirty="0"/>
              <a:t>(</a:t>
            </a:r>
            <a:r>
              <a:rPr lang="it-IT" sz="2400" dirty="0"/>
              <a:t>per gli studenti di Educatore nei servizi nell’infanzia</a:t>
            </a:r>
            <a:r>
              <a:rPr lang="it-IT" sz="2400" b="0" dirty="0"/>
              <a:t>)</a:t>
            </a:r>
          </a:p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CE79DEB-A175-4878-AA7F-216CDAC20735}"/>
              </a:ext>
            </a:extLst>
          </p:cNvPr>
          <p:cNvSpPr txBox="1"/>
          <p:nvPr/>
        </p:nvSpPr>
        <p:spPr>
          <a:xfrm>
            <a:off x="5375920" y="5085184"/>
            <a:ext cx="6096000" cy="7017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ARIN_ AREA INNOVAZIONE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Ufficio Tirocini Area Umanistica</a:t>
            </a:r>
          </a:p>
        </p:txBody>
      </p:sp>
    </p:spTree>
    <p:extLst>
      <p:ext uri="{BB962C8B-B14F-4D97-AF65-F5344CB8AC3E}">
        <p14:creationId xmlns:p14="http://schemas.microsoft.com/office/powerpoint/2010/main" val="30852304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9EE6F944-AC24-47B5-9CC2-5A7952C1A1F2}"/>
              </a:ext>
            </a:extLst>
          </p:cNvPr>
          <p:cNvSpPr txBox="1">
            <a:spLocks/>
          </p:cNvSpPr>
          <p:nvPr/>
        </p:nvSpPr>
        <p:spPr>
          <a:xfrm>
            <a:off x="479376" y="2132856"/>
            <a:ext cx="10873208" cy="432048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Tx/>
              <a:buNone/>
              <a:defRPr sz="16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1" dirty="0"/>
              <a:t>Contatti</a:t>
            </a:r>
          </a:p>
          <a:p>
            <a:pPr algn="l"/>
            <a:r>
              <a:rPr lang="it-IT" b="1" dirty="0"/>
              <a:t>Studi umanistici </a:t>
            </a:r>
          </a:p>
          <a:p>
            <a:pPr algn="l"/>
            <a:r>
              <a:rPr lang="it-IT" dirty="0"/>
              <a:t>email: arin.tirociniformazione@unibo.it, </a:t>
            </a:r>
            <a:r>
              <a:rPr lang="it-IT" dirty="0" err="1"/>
              <a:t>tel</a:t>
            </a:r>
            <a:r>
              <a:rPr lang="it-IT" cap="all" dirty="0"/>
              <a:t>:</a:t>
            </a:r>
            <a:r>
              <a:rPr lang="it-IT" dirty="0"/>
              <a:t> 051 2084000, via Filippo Re, 10 - 40126 Bologna</a:t>
            </a:r>
          </a:p>
          <a:p>
            <a:pPr algn="l"/>
            <a:endParaRPr lang="it-IT" b="1" dirty="0"/>
          </a:p>
          <a:p>
            <a:pPr algn="l"/>
            <a:endParaRPr lang="it-IT" b="1" dirty="0"/>
          </a:p>
          <a:p>
            <a:pPr algn="l"/>
            <a:r>
              <a:rPr lang="it-IT" b="1" dirty="0"/>
              <a:t>Servizio Convenzioni </a:t>
            </a:r>
          </a:p>
          <a:p>
            <a:pPr algn="l"/>
            <a:r>
              <a:rPr lang="it-IT" dirty="0"/>
              <a:t>email: </a:t>
            </a:r>
            <a:r>
              <a:rPr lang="it-IT" dirty="0">
                <a:hlinkClick r:id="rId2"/>
              </a:rPr>
              <a:t>arin.convenzionitirociniumanistica@unibo.it</a:t>
            </a:r>
            <a:r>
              <a:rPr lang="it-IT" dirty="0"/>
              <a:t>, </a:t>
            </a:r>
            <a:r>
              <a:rPr lang="it-IT" dirty="0" err="1"/>
              <a:t>tel</a:t>
            </a:r>
            <a:r>
              <a:rPr lang="it-IT" dirty="0"/>
              <a:t>: 051 2084003, via Filippo Re, 10 - 40126 Bologna</a:t>
            </a:r>
          </a:p>
          <a:p>
            <a:pPr algn="l"/>
            <a:endParaRPr lang="it-IT"/>
          </a:p>
          <a:p>
            <a:pPr algn="l"/>
            <a:endParaRPr lang="it-IT" dirty="0"/>
          </a:p>
          <a:p>
            <a:pPr algn="l"/>
            <a:r>
              <a:rPr lang="it-IT" sz="1400" dirty="0"/>
              <a:t>L'Ufficio Tirocini è temporaneamente CHIUSO AL PUBBLICO e garantisce il funzionamento unicamente da remoto (e-mail e telefono). Lo sportello telefonico è attivo il lunedì, il martedì, il giovedì e il venerdì dalle 9,00 alle 12,00</a:t>
            </a:r>
          </a:p>
          <a:p>
            <a:pPr algn="l"/>
            <a:endParaRPr lang="it-IT" sz="2800" dirty="0"/>
          </a:p>
          <a:p>
            <a:pPr algn="l"/>
            <a:endParaRPr lang="it-IT" sz="500" dirty="0"/>
          </a:p>
        </p:txBody>
      </p:sp>
    </p:spTree>
    <p:extLst>
      <p:ext uri="{BB962C8B-B14F-4D97-AF65-F5344CB8AC3E}">
        <p14:creationId xmlns:p14="http://schemas.microsoft.com/office/powerpoint/2010/main" val="2269412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059E7E45-8606-4431-BAAF-745C746591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419" r="-654" b="28788"/>
          <a:stretch/>
        </p:blipFill>
        <p:spPr>
          <a:xfrm>
            <a:off x="1775520" y="1124744"/>
            <a:ext cx="9721080" cy="4536504"/>
          </a:xfrm>
          <a:prstGeom prst="rect">
            <a:avLst/>
          </a:prstGeom>
        </p:spPr>
      </p:pic>
      <p:cxnSp>
        <p:nvCxnSpPr>
          <p:cNvPr id="6" name="Connettore 2 5">
            <a:extLst>
              <a:ext uri="{FF2B5EF4-FFF2-40B4-BE49-F238E27FC236}">
                <a16:creationId xmlns:a16="http://schemas.microsoft.com/office/drawing/2014/main" id="{22E50B10-6C61-4070-B45B-B3B7D0809D41}"/>
              </a:ext>
            </a:extLst>
          </p:cNvPr>
          <p:cNvCxnSpPr>
            <a:cxnSpLocks/>
          </p:cNvCxnSpPr>
          <p:nvPr/>
        </p:nvCxnSpPr>
        <p:spPr>
          <a:xfrm>
            <a:off x="1559496" y="3190329"/>
            <a:ext cx="432048" cy="202667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D06E623-D466-4B73-B099-92D8533288F4}"/>
              </a:ext>
            </a:extLst>
          </p:cNvPr>
          <p:cNvSpPr txBox="1"/>
          <p:nvPr/>
        </p:nvSpPr>
        <p:spPr>
          <a:xfrm>
            <a:off x="191344" y="2420888"/>
            <a:ext cx="1584176" cy="769441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Collegati al sito </a:t>
            </a:r>
            <a:r>
              <a:rPr lang="it-IT" sz="1100" dirty="0">
                <a:hlinkClick r:id="rId4"/>
              </a:rPr>
              <a:t>https://aziende.unibo.it</a:t>
            </a:r>
            <a:r>
              <a:rPr lang="it-IT" sz="1100" dirty="0"/>
              <a:t> e accedi con le tue credenziali</a:t>
            </a:r>
          </a:p>
        </p:txBody>
      </p:sp>
    </p:spTree>
    <p:extLst>
      <p:ext uri="{BB962C8B-B14F-4D97-AF65-F5344CB8AC3E}">
        <p14:creationId xmlns:p14="http://schemas.microsoft.com/office/powerpoint/2010/main" val="386881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E97993DC-3E80-4AD7-918E-5BC0BBD08A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664" y="1291595"/>
            <a:ext cx="6408712" cy="527527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87B3DC6C-38CA-478A-8CF4-A449E200EF94}"/>
              </a:ext>
            </a:extLst>
          </p:cNvPr>
          <p:cNvSpPr txBox="1"/>
          <p:nvPr/>
        </p:nvSpPr>
        <p:spPr>
          <a:xfrm>
            <a:off x="4079776" y="3068960"/>
            <a:ext cx="1512168" cy="71988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348D95B1-B7BF-4EB9-B9CF-3A34D762ECA1}"/>
              </a:ext>
            </a:extLst>
          </p:cNvPr>
          <p:cNvSpPr txBox="1"/>
          <p:nvPr/>
        </p:nvSpPr>
        <p:spPr>
          <a:xfrm>
            <a:off x="3287688" y="5011009"/>
            <a:ext cx="5184576" cy="3622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863C8554-F994-4B9F-A7A3-1F6E36105557}"/>
              </a:ext>
            </a:extLst>
          </p:cNvPr>
          <p:cNvCxnSpPr>
            <a:cxnSpLocks/>
          </p:cNvCxnSpPr>
          <p:nvPr/>
        </p:nvCxnSpPr>
        <p:spPr>
          <a:xfrm>
            <a:off x="1775520" y="4653136"/>
            <a:ext cx="1296144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2CB16298-FDCC-4B8F-B9AC-028A2C7EC669}"/>
              </a:ext>
            </a:extLst>
          </p:cNvPr>
          <p:cNvSpPr txBox="1"/>
          <p:nvPr/>
        </p:nvSpPr>
        <p:spPr>
          <a:xfrm>
            <a:off x="191344" y="4365104"/>
            <a:ext cx="1512168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«nuova offerta di tirocinio»</a:t>
            </a:r>
          </a:p>
        </p:txBody>
      </p:sp>
    </p:spTree>
    <p:extLst>
      <p:ext uri="{BB962C8B-B14F-4D97-AF65-F5344CB8AC3E}">
        <p14:creationId xmlns:p14="http://schemas.microsoft.com/office/powerpoint/2010/main" val="186552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85600C05-585A-4101-B494-70A0859895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57" y="1772816"/>
            <a:ext cx="12192000" cy="3600400"/>
          </a:xfrm>
          <a:prstGeom prst="rect">
            <a:avLst/>
          </a:prstGeom>
        </p:spPr>
      </p:pic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07E397EB-C133-4448-8CDD-BBF94BADECBF}"/>
              </a:ext>
            </a:extLst>
          </p:cNvPr>
          <p:cNvCxnSpPr>
            <a:cxnSpLocks/>
          </p:cNvCxnSpPr>
          <p:nvPr/>
        </p:nvCxnSpPr>
        <p:spPr>
          <a:xfrm flipH="1">
            <a:off x="2423592" y="2924944"/>
            <a:ext cx="1728192" cy="288032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A7A71BAA-5C62-44EE-B1A1-511A87F0399B}"/>
              </a:ext>
            </a:extLst>
          </p:cNvPr>
          <p:cNvCxnSpPr>
            <a:cxnSpLocks/>
          </p:cNvCxnSpPr>
          <p:nvPr/>
        </p:nvCxnSpPr>
        <p:spPr>
          <a:xfrm flipH="1">
            <a:off x="2495600" y="2060848"/>
            <a:ext cx="1584176" cy="72008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BF850C22-7B35-4DC2-8943-2DFCA5C96001}"/>
              </a:ext>
            </a:extLst>
          </p:cNvPr>
          <p:cNvSpPr txBox="1"/>
          <p:nvPr/>
        </p:nvSpPr>
        <p:spPr>
          <a:xfrm>
            <a:off x="4367808" y="2638073"/>
            <a:ext cx="1512168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Selezionare «tirocinio curriculare»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7BFFB4AE-F19E-4455-B985-C70A95EA55DE}"/>
              </a:ext>
            </a:extLst>
          </p:cNvPr>
          <p:cNvSpPr txBox="1"/>
          <p:nvPr/>
        </p:nvSpPr>
        <p:spPr>
          <a:xfrm>
            <a:off x="4151784" y="1341929"/>
            <a:ext cx="5249214" cy="430887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La convenzione stipulata con una struttura è valida per ospitare tirocinanti iscritti a tutti i corsi di studio dell’Ateneo di Bologna delle aree non mediche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880B6D7-03BC-4718-A434-4E151129C0B5}"/>
              </a:ext>
            </a:extLst>
          </p:cNvPr>
          <p:cNvSpPr txBox="1"/>
          <p:nvPr/>
        </p:nvSpPr>
        <p:spPr>
          <a:xfrm>
            <a:off x="1739516" y="4798894"/>
            <a:ext cx="151216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Cliccare «no»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62C483C-96E5-459D-8E74-25120911984B}"/>
              </a:ext>
            </a:extLst>
          </p:cNvPr>
          <p:cNvCxnSpPr/>
          <p:nvPr/>
        </p:nvCxnSpPr>
        <p:spPr>
          <a:xfrm flipH="1" flipV="1">
            <a:off x="1631504" y="4581128"/>
            <a:ext cx="432048" cy="1440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9761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magine 15">
            <a:extLst>
              <a:ext uri="{FF2B5EF4-FFF2-40B4-BE49-F238E27FC236}">
                <a16:creationId xmlns:a16="http://schemas.microsoft.com/office/drawing/2014/main" id="{4BF99D41-13B9-42DA-94B1-A7C3C1A968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139" y="746657"/>
            <a:ext cx="4562793" cy="5984139"/>
          </a:xfrm>
          <a:prstGeom prst="rect">
            <a:avLst/>
          </a:prstGeom>
        </p:spPr>
      </p:pic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63352" y="44624"/>
            <a:ext cx="11593288" cy="47244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600"/>
              </a:lnSpc>
            </a:pPr>
            <a:r>
              <a:rPr lang="it-IT" sz="1400" dirty="0">
                <a:solidFill>
                  <a:schemeClr val="tx1"/>
                </a:solidFill>
              </a:rPr>
              <a:t>Inserire i dati richiesti riportando quanto contenuto nel file “Schema tirocini per i servizi” disponibile alla pagina “Sei un’azienda o </a:t>
            </a:r>
            <a:r>
              <a:rPr lang="it-IT" sz="1400" dirty="0" err="1">
                <a:solidFill>
                  <a:schemeClr val="tx1"/>
                </a:solidFill>
              </a:rPr>
              <a:t>un’ente</a:t>
            </a:r>
            <a:r>
              <a:rPr lang="it-IT" sz="1400" dirty="0">
                <a:solidFill>
                  <a:schemeClr val="tx1"/>
                </a:solidFill>
              </a:rPr>
              <a:t>?”. I campi contrassegnati dall’asterisco sono obbligatori </a:t>
            </a:r>
            <a:endParaRPr lang="it-IT" sz="1400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28D955A6-C2C7-498B-9205-F59264FFF1D8}"/>
              </a:ext>
            </a:extLst>
          </p:cNvPr>
          <p:cNvSpPr txBox="1">
            <a:spLocks/>
          </p:cNvSpPr>
          <p:nvPr/>
        </p:nvSpPr>
        <p:spPr>
          <a:xfrm>
            <a:off x="4996315" y="735758"/>
            <a:ext cx="2832246" cy="69473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Inserire “tirocinio diretto III anno” </a:t>
            </a:r>
            <a:endParaRPr lang="it-IT" sz="11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6E605B23-5E97-403A-A8E0-3913D8BDB6DE}"/>
              </a:ext>
            </a:extLst>
          </p:cNvPr>
          <p:cNvCxnSpPr>
            <a:cxnSpLocks/>
          </p:cNvCxnSpPr>
          <p:nvPr/>
        </p:nvCxnSpPr>
        <p:spPr>
          <a:xfrm flipH="1">
            <a:off x="4661796" y="1355242"/>
            <a:ext cx="222983" cy="15903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13EFC8C3-66A8-47EA-A4E8-4B9F17A92FB6}"/>
              </a:ext>
            </a:extLst>
          </p:cNvPr>
          <p:cNvCxnSpPr>
            <a:cxnSpLocks/>
          </p:cNvCxnSpPr>
          <p:nvPr/>
        </p:nvCxnSpPr>
        <p:spPr>
          <a:xfrm flipH="1">
            <a:off x="4071922" y="2206508"/>
            <a:ext cx="812857" cy="227139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C1AF12E7-6540-4ABC-AC2E-94D749DF5D9D}"/>
              </a:ext>
            </a:extLst>
          </p:cNvPr>
          <p:cNvCxnSpPr>
            <a:cxnSpLocks/>
            <a:stCxn id="16" idx="3"/>
          </p:cNvCxnSpPr>
          <p:nvPr/>
        </p:nvCxnSpPr>
        <p:spPr>
          <a:xfrm flipH="1">
            <a:off x="3087918" y="3738727"/>
            <a:ext cx="1770014" cy="264115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BDDB79F0-2D90-45D6-9F1F-DA45865009C2}"/>
              </a:ext>
            </a:extLst>
          </p:cNvPr>
          <p:cNvSpPr txBox="1"/>
          <p:nvPr/>
        </p:nvSpPr>
        <p:spPr>
          <a:xfrm flipH="1">
            <a:off x="1919536" y="5445225"/>
            <a:ext cx="144016" cy="1440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19" name="Immagine 18">
            <a:extLst>
              <a:ext uri="{FF2B5EF4-FFF2-40B4-BE49-F238E27FC236}">
                <a16:creationId xmlns:a16="http://schemas.microsoft.com/office/drawing/2014/main" id="{B08CBB3C-49AF-410E-9795-9D0CB69E9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5520" y="5445225"/>
            <a:ext cx="1143000" cy="257175"/>
          </a:xfrm>
          <a:prstGeom prst="rect">
            <a:avLst/>
          </a:prstGeom>
        </p:spPr>
      </p:pic>
      <p:cxnSp>
        <p:nvCxnSpPr>
          <p:cNvPr id="27" name="Connettore 2 26">
            <a:extLst>
              <a:ext uri="{FF2B5EF4-FFF2-40B4-BE49-F238E27FC236}">
                <a16:creationId xmlns:a16="http://schemas.microsoft.com/office/drawing/2014/main" id="{FF3468E7-F26B-4627-89AD-DE6E326183B6}"/>
              </a:ext>
            </a:extLst>
          </p:cNvPr>
          <p:cNvCxnSpPr>
            <a:cxnSpLocks/>
          </p:cNvCxnSpPr>
          <p:nvPr/>
        </p:nvCxnSpPr>
        <p:spPr>
          <a:xfrm flipH="1" flipV="1">
            <a:off x="3711367" y="4967619"/>
            <a:ext cx="1065543" cy="423253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Segnaposto testo 1">
            <a:extLst>
              <a:ext uri="{FF2B5EF4-FFF2-40B4-BE49-F238E27FC236}">
                <a16:creationId xmlns:a16="http://schemas.microsoft.com/office/drawing/2014/main" id="{EE4BE4D3-FC3A-4A88-AB85-2AD99DACFAD2}"/>
              </a:ext>
            </a:extLst>
          </p:cNvPr>
          <p:cNvSpPr txBox="1">
            <a:spLocks/>
          </p:cNvSpPr>
          <p:nvPr/>
        </p:nvSpPr>
        <p:spPr>
          <a:xfrm>
            <a:off x="4996315" y="1457636"/>
            <a:ext cx="2755869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Inserire il nome del nido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AE170AA6-CF02-4CD6-8ED0-713AE9A3E62E}"/>
              </a:ext>
            </a:extLst>
          </p:cNvPr>
          <p:cNvCxnSpPr>
            <a:cxnSpLocks/>
          </p:cNvCxnSpPr>
          <p:nvPr/>
        </p:nvCxnSpPr>
        <p:spPr>
          <a:xfrm flipH="1">
            <a:off x="4773332" y="1660036"/>
            <a:ext cx="222983" cy="15903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egnaposto testo 1">
            <a:extLst>
              <a:ext uri="{FF2B5EF4-FFF2-40B4-BE49-F238E27FC236}">
                <a16:creationId xmlns:a16="http://schemas.microsoft.com/office/drawing/2014/main" id="{8CA15F3B-7EAB-4EFA-9F4E-8A3EDC326A9B}"/>
              </a:ext>
            </a:extLst>
          </p:cNvPr>
          <p:cNvSpPr txBox="1">
            <a:spLocks/>
          </p:cNvSpPr>
          <p:nvPr/>
        </p:nvSpPr>
        <p:spPr>
          <a:xfrm>
            <a:off x="4973014" y="2048822"/>
            <a:ext cx="2726094" cy="55324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Come riportati nel file “Schema tirocini per i servizi” </a:t>
            </a:r>
          </a:p>
        </p:txBody>
      </p:sp>
      <p:sp>
        <p:nvSpPr>
          <p:cNvPr id="24" name="Segnaposto testo 1">
            <a:extLst>
              <a:ext uri="{FF2B5EF4-FFF2-40B4-BE49-F238E27FC236}">
                <a16:creationId xmlns:a16="http://schemas.microsoft.com/office/drawing/2014/main" id="{D5D62B89-02B7-4CD8-AF3E-4F4BD8E44A14}"/>
              </a:ext>
            </a:extLst>
          </p:cNvPr>
          <p:cNvSpPr txBox="1">
            <a:spLocks/>
          </p:cNvSpPr>
          <p:nvPr/>
        </p:nvSpPr>
        <p:spPr>
          <a:xfrm>
            <a:off x="4981365" y="2609765"/>
            <a:ext cx="2755869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Scrivere “Educatore nei Servizi per l’Infanzia” </a:t>
            </a:r>
          </a:p>
        </p:txBody>
      </p: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FEBB33BF-F31F-456F-AA74-D692324A678F}"/>
              </a:ext>
            </a:extLst>
          </p:cNvPr>
          <p:cNvCxnSpPr>
            <a:cxnSpLocks/>
          </p:cNvCxnSpPr>
          <p:nvPr/>
        </p:nvCxnSpPr>
        <p:spPr>
          <a:xfrm flipH="1">
            <a:off x="4102616" y="2762887"/>
            <a:ext cx="812857" cy="227139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Segnaposto testo 1">
            <a:extLst>
              <a:ext uri="{FF2B5EF4-FFF2-40B4-BE49-F238E27FC236}">
                <a16:creationId xmlns:a16="http://schemas.microsoft.com/office/drawing/2014/main" id="{E845B2C2-2DA5-4DE4-A11E-42F95E967A2F}"/>
              </a:ext>
            </a:extLst>
          </p:cNvPr>
          <p:cNvSpPr txBox="1">
            <a:spLocks/>
          </p:cNvSpPr>
          <p:nvPr/>
        </p:nvSpPr>
        <p:spPr>
          <a:xfrm>
            <a:off x="4976362" y="3279913"/>
            <a:ext cx="2726094" cy="553243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Indicare il numero massimo di tirocinanti che si è disponibile ad accogliere</a:t>
            </a:r>
          </a:p>
        </p:txBody>
      </p:sp>
      <p:sp>
        <p:nvSpPr>
          <p:cNvPr id="29" name="Segnaposto testo 1">
            <a:extLst>
              <a:ext uri="{FF2B5EF4-FFF2-40B4-BE49-F238E27FC236}">
                <a16:creationId xmlns:a16="http://schemas.microsoft.com/office/drawing/2014/main" id="{8FBFD37B-15CF-4ED1-AEBB-428223574AC0}"/>
              </a:ext>
            </a:extLst>
          </p:cNvPr>
          <p:cNvSpPr txBox="1">
            <a:spLocks/>
          </p:cNvSpPr>
          <p:nvPr/>
        </p:nvSpPr>
        <p:spPr>
          <a:xfrm>
            <a:off x="4985692" y="3870784"/>
            <a:ext cx="2755869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 n. ore, data di inizio e di fine consultare il file “Schema tirocini per i servizi</a:t>
            </a:r>
            <a:r>
              <a:rPr lang="it-IT" b="0" dirty="0"/>
              <a:t> </a:t>
            </a:r>
            <a:endParaRPr lang="it-IT" sz="1100" b="0" dirty="0">
              <a:solidFill>
                <a:schemeClr val="tx1"/>
              </a:solidFill>
              <a:latin typeface="+mn-lt"/>
            </a:endParaRPr>
          </a:p>
        </p:txBody>
      </p:sp>
      <p:cxnSp>
        <p:nvCxnSpPr>
          <p:cNvPr id="30" name="Connettore 2 29">
            <a:extLst>
              <a:ext uri="{FF2B5EF4-FFF2-40B4-BE49-F238E27FC236}">
                <a16:creationId xmlns:a16="http://schemas.microsoft.com/office/drawing/2014/main" id="{79AC6A8B-F71B-4103-8371-DF7B0F3FDB2F}"/>
              </a:ext>
            </a:extLst>
          </p:cNvPr>
          <p:cNvCxnSpPr>
            <a:cxnSpLocks/>
          </p:cNvCxnSpPr>
          <p:nvPr/>
        </p:nvCxnSpPr>
        <p:spPr>
          <a:xfrm flipH="1">
            <a:off x="3359696" y="4158816"/>
            <a:ext cx="1309671" cy="52273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Segnaposto testo 1">
            <a:extLst>
              <a:ext uri="{FF2B5EF4-FFF2-40B4-BE49-F238E27FC236}">
                <a16:creationId xmlns:a16="http://schemas.microsoft.com/office/drawing/2014/main" id="{2A76916C-6446-4C32-9208-01F3465A06F9}"/>
              </a:ext>
            </a:extLst>
          </p:cNvPr>
          <p:cNvSpPr txBox="1">
            <a:spLocks/>
          </p:cNvSpPr>
          <p:nvPr/>
        </p:nvSpPr>
        <p:spPr>
          <a:xfrm>
            <a:off x="4884779" y="5328297"/>
            <a:ext cx="2755869" cy="576064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Scrivere l’indirizzo della sede del nido nel quale deve recarsi </a:t>
            </a:r>
            <a:r>
              <a:rPr lang="it-IT" sz="1100" b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tirocinante </a:t>
            </a:r>
            <a:endParaRPr lang="it-IT" sz="1100" b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2" name="Segnaposto testo 1">
            <a:extLst>
              <a:ext uri="{FF2B5EF4-FFF2-40B4-BE49-F238E27FC236}">
                <a16:creationId xmlns:a16="http://schemas.microsoft.com/office/drawing/2014/main" id="{C42D87EC-06F5-4E8F-8B6C-64824DC7FFB9}"/>
              </a:ext>
            </a:extLst>
          </p:cNvPr>
          <p:cNvSpPr txBox="1">
            <a:spLocks/>
          </p:cNvSpPr>
          <p:nvPr/>
        </p:nvSpPr>
        <p:spPr>
          <a:xfrm>
            <a:off x="4801613" y="6045852"/>
            <a:ext cx="2922199" cy="415292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1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di inizio e scadenza pubblicazione Come riportati nel file “Schema tirocini per i servizi” </a:t>
            </a:r>
          </a:p>
        </p:txBody>
      </p:sp>
      <p:cxnSp>
        <p:nvCxnSpPr>
          <p:cNvPr id="33" name="Connettore 2 32">
            <a:extLst>
              <a:ext uri="{FF2B5EF4-FFF2-40B4-BE49-F238E27FC236}">
                <a16:creationId xmlns:a16="http://schemas.microsoft.com/office/drawing/2014/main" id="{EAD89050-E9FB-4FEC-8C31-40326B20BB18}"/>
              </a:ext>
            </a:extLst>
          </p:cNvPr>
          <p:cNvCxnSpPr>
            <a:cxnSpLocks/>
          </p:cNvCxnSpPr>
          <p:nvPr/>
        </p:nvCxnSpPr>
        <p:spPr>
          <a:xfrm flipH="1" flipV="1">
            <a:off x="3054927" y="6045852"/>
            <a:ext cx="1183284" cy="65491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>
            <a:extLst>
              <a:ext uri="{FF2B5EF4-FFF2-40B4-BE49-F238E27FC236}">
                <a16:creationId xmlns:a16="http://schemas.microsoft.com/office/drawing/2014/main" id="{3922B954-F809-4FA6-BB97-D01969470166}"/>
              </a:ext>
            </a:extLst>
          </p:cNvPr>
          <p:cNvCxnSpPr>
            <a:cxnSpLocks/>
          </p:cNvCxnSpPr>
          <p:nvPr/>
        </p:nvCxnSpPr>
        <p:spPr>
          <a:xfrm flipH="1">
            <a:off x="3512097" y="4193132"/>
            <a:ext cx="1071735" cy="170357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107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testo 1">
            <a:extLst>
              <a:ext uri="{FF2B5EF4-FFF2-40B4-BE49-F238E27FC236}">
                <a16:creationId xmlns:a16="http://schemas.microsoft.com/office/drawing/2014/main" id="{56E9AD7D-9F7B-45A6-B19B-05C383C107FF}"/>
              </a:ext>
            </a:extLst>
          </p:cNvPr>
          <p:cNvSpPr txBox="1">
            <a:spLocks/>
          </p:cNvSpPr>
          <p:nvPr/>
        </p:nvSpPr>
        <p:spPr>
          <a:xfrm>
            <a:off x="6888088" y="1780084"/>
            <a:ext cx="4968552" cy="928836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it-IT" sz="1200" b="0" dirty="0">
                <a:solidFill>
                  <a:schemeClr val="tx1"/>
                </a:solidFill>
                <a:latin typeface="+mn-lt"/>
              </a:rPr>
              <a:t>Scrivere nome e cognome del referente del tirocinio/tutor dei tirocinanti e il relativo indirizzo e-mail che gli studenti utilizzeranno per prendere il primo contatto con </a:t>
            </a:r>
            <a:r>
              <a:rPr lang="it-IT" sz="1200" b="0">
                <a:solidFill>
                  <a:schemeClr val="tx1"/>
                </a:solidFill>
                <a:latin typeface="+mn-lt"/>
              </a:rPr>
              <a:t>il nido (</a:t>
            </a:r>
            <a:r>
              <a:rPr lang="it-IT" sz="1200" b="0" dirty="0">
                <a:solidFill>
                  <a:schemeClr val="tx1"/>
                </a:solidFill>
                <a:latin typeface="+mn-lt"/>
              </a:rPr>
              <a:t>può anche essere un unico tutor per </a:t>
            </a:r>
            <a:r>
              <a:rPr lang="it-IT" sz="1200" b="0">
                <a:solidFill>
                  <a:schemeClr val="tx1"/>
                </a:solidFill>
                <a:latin typeface="+mn-lt"/>
              </a:rPr>
              <a:t>tutto l’ente)  </a:t>
            </a:r>
            <a:endParaRPr lang="it-IT" sz="1200" dirty="0">
              <a:solidFill>
                <a:schemeClr val="tx1"/>
              </a:solidFill>
              <a:highlight>
                <a:srgbClr val="FFFF00"/>
              </a:highlight>
              <a:latin typeface="+mn-lt"/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2 31">
            <a:extLst>
              <a:ext uri="{FF2B5EF4-FFF2-40B4-BE49-F238E27FC236}">
                <a16:creationId xmlns:a16="http://schemas.microsoft.com/office/drawing/2014/main" id="{6D80E923-38E0-4EF4-B2E9-AA79748A6602}"/>
              </a:ext>
            </a:extLst>
          </p:cNvPr>
          <p:cNvCxnSpPr>
            <a:cxnSpLocks/>
          </p:cNvCxnSpPr>
          <p:nvPr/>
        </p:nvCxnSpPr>
        <p:spPr>
          <a:xfrm flipH="1">
            <a:off x="4824593" y="1302706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>
            <a:extLst>
              <a:ext uri="{FF2B5EF4-FFF2-40B4-BE49-F238E27FC236}">
                <a16:creationId xmlns:a16="http://schemas.microsoft.com/office/drawing/2014/main" id="{B765E426-087F-4965-A12D-36BB92FBC7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84" y="1115964"/>
            <a:ext cx="6100765" cy="4998317"/>
          </a:xfrm>
          <a:prstGeom prst="rect">
            <a:avLst/>
          </a:prstGeom>
        </p:spPr>
      </p:pic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328705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>
            <a:extLst>
              <a:ext uri="{FF2B5EF4-FFF2-40B4-BE49-F238E27FC236}">
                <a16:creationId xmlns:a16="http://schemas.microsoft.com/office/drawing/2014/main" id="{E7868614-D899-4FE2-99FB-25A8F9BEC4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63552" y="4649316"/>
            <a:ext cx="381000" cy="723900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A7746DE7-A41A-4000-B89B-D6BBF54A055F}"/>
              </a:ext>
            </a:extLst>
          </p:cNvPr>
          <p:cNvSpPr txBox="1"/>
          <p:nvPr/>
        </p:nvSpPr>
        <p:spPr>
          <a:xfrm>
            <a:off x="7104112" y="5672441"/>
            <a:ext cx="151216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3ADB12C7-F992-448D-AC8D-4624E41EFF0F}"/>
              </a:ext>
            </a:extLst>
          </p:cNvPr>
          <p:cNvCxnSpPr>
            <a:cxnSpLocks/>
          </p:cNvCxnSpPr>
          <p:nvPr/>
        </p:nvCxnSpPr>
        <p:spPr>
          <a:xfrm flipH="1">
            <a:off x="6439760" y="5803246"/>
            <a:ext cx="664352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92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sellaDiTesto 9">
            <a:extLst>
              <a:ext uri="{FF2B5EF4-FFF2-40B4-BE49-F238E27FC236}">
                <a16:creationId xmlns:a16="http://schemas.microsoft.com/office/drawing/2014/main" id="{66498B1A-D791-47AE-A601-C3808E7095FF}"/>
              </a:ext>
            </a:extLst>
          </p:cNvPr>
          <p:cNvSpPr txBox="1"/>
          <p:nvPr/>
        </p:nvSpPr>
        <p:spPr>
          <a:xfrm>
            <a:off x="5087888" y="5995968"/>
            <a:ext cx="1512168" cy="261610"/>
          </a:xfrm>
          <a:prstGeom prst="rect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it-IT" sz="1100" dirty="0"/>
              <a:t>Clicca su «avanti»</a:t>
            </a: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B40BB236-DBDF-4583-A5CC-07075F7343C5}"/>
              </a:ext>
            </a:extLst>
          </p:cNvPr>
          <p:cNvCxnSpPr>
            <a:cxnSpLocks/>
          </p:cNvCxnSpPr>
          <p:nvPr/>
        </p:nvCxnSpPr>
        <p:spPr>
          <a:xfrm flipH="1" flipV="1">
            <a:off x="4367367" y="5852286"/>
            <a:ext cx="676380" cy="13729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C21306F2-403A-4246-96F5-31AD8A9D14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9" y="1676857"/>
            <a:ext cx="11593288" cy="4084555"/>
          </a:xfrm>
          <a:prstGeom prst="rect">
            <a:avLst/>
          </a:prstGeom>
        </p:spPr>
      </p:pic>
      <p:sp>
        <p:nvSpPr>
          <p:cNvPr id="14" name="Segnaposto testo 1">
            <a:extLst>
              <a:ext uri="{FF2B5EF4-FFF2-40B4-BE49-F238E27FC236}">
                <a16:creationId xmlns:a16="http://schemas.microsoft.com/office/drawing/2014/main" id="{60CEB014-2423-4EA3-B417-09644D6946A6}"/>
              </a:ext>
            </a:extLst>
          </p:cNvPr>
          <p:cNvSpPr txBox="1">
            <a:spLocks/>
          </p:cNvSpPr>
          <p:nvPr/>
        </p:nvSpPr>
        <p:spPr>
          <a:xfrm>
            <a:off x="6287345" y="2420888"/>
            <a:ext cx="4489176" cy="432215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</a:rPr>
              <a:t>Cliccare «lauree triennali»</a:t>
            </a:r>
          </a:p>
        </p:txBody>
      </p:sp>
      <p:sp>
        <p:nvSpPr>
          <p:cNvPr id="15" name="Segnaposto testo 1">
            <a:extLst>
              <a:ext uri="{FF2B5EF4-FFF2-40B4-BE49-F238E27FC236}">
                <a16:creationId xmlns:a16="http://schemas.microsoft.com/office/drawing/2014/main" id="{48012E3A-A109-41CA-8FDC-78BC9F615B08}"/>
              </a:ext>
            </a:extLst>
          </p:cNvPr>
          <p:cNvSpPr txBox="1">
            <a:spLocks/>
          </p:cNvSpPr>
          <p:nvPr/>
        </p:nvSpPr>
        <p:spPr>
          <a:xfrm>
            <a:off x="6287345" y="2996785"/>
            <a:ext cx="5156593" cy="432215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200" b="0" dirty="0">
                <a:solidFill>
                  <a:schemeClr val="tx1"/>
                </a:solidFill>
                <a:latin typeface="+mn-lt"/>
              </a:rPr>
              <a:t>Selezionare Scienze dell’educazione e della formazione </a:t>
            </a:r>
          </a:p>
        </p:txBody>
      </p:sp>
      <p:sp>
        <p:nvSpPr>
          <p:cNvPr id="16" name="Segnaposto testo 1">
            <a:extLst>
              <a:ext uri="{FF2B5EF4-FFF2-40B4-BE49-F238E27FC236}">
                <a16:creationId xmlns:a16="http://schemas.microsoft.com/office/drawing/2014/main" id="{8CD04C2C-14EE-45E7-85B2-838AF42B3845}"/>
              </a:ext>
            </a:extLst>
          </p:cNvPr>
          <p:cNvSpPr txBox="1">
            <a:spLocks/>
          </p:cNvSpPr>
          <p:nvPr/>
        </p:nvSpPr>
        <p:spPr>
          <a:xfrm>
            <a:off x="6287345" y="3632530"/>
            <a:ext cx="5156593" cy="432215"/>
          </a:xfrm>
          <a:prstGeom prst="rect">
            <a:avLst/>
          </a:prstGeom>
          <a:ln w="19050">
            <a:solidFill>
              <a:srgbClr val="BD2B0B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it-IT" sz="1100" b="0" dirty="0">
                <a:solidFill>
                  <a:schemeClr val="tx1"/>
                </a:solidFill>
                <a:latin typeface="+mn-lt"/>
              </a:rPr>
              <a:t>Selezionare Educatore nei servizi per l’infanzia</a:t>
            </a:r>
          </a:p>
        </p:txBody>
      </p:sp>
      <p:cxnSp>
        <p:nvCxnSpPr>
          <p:cNvPr id="12" name="Connettore 2 11">
            <a:extLst>
              <a:ext uri="{FF2B5EF4-FFF2-40B4-BE49-F238E27FC236}">
                <a16:creationId xmlns:a16="http://schemas.microsoft.com/office/drawing/2014/main" id="{D88A8584-9C7B-449F-855D-35A894FD5C3D}"/>
              </a:ext>
            </a:extLst>
          </p:cNvPr>
          <p:cNvCxnSpPr>
            <a:cxnSpLocks/>
          </p:cNvCxnSpPr>
          <p:nvPr/>
        </p:nvCxnSpPr>
        <p:spPr>
          <a:xfrm flipH="1">
            <a:off x="5159896" y="2636995"/>
            <a:ext cx="966193" cy="216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A9D058BE-CF3D-4384-838F-FE18461E8EEF}"/>
              </a:ext>
            </a:extLst>
          </p:cNvPr>
          <p:cNvCxnSpPr>
            <a:cxnSpLocks/>
          </p:cNvCxnSpPr>
          <p:nvPr/>
        </p:nvCxnSpPr>
        <p:spPr>
          <a:xfrm flipH="1">
            <a:off x="5951984" y="3848637"/>
            <a:ext cx="32650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ttore 2 25">
            <a:extLst>
              <a:ext uri="{FF2B5EF4-FFF2-40B4-BE49-F238E27FC236}">
                <a16:creationId xmlns:a16="http://schemas.microsoft.com/office/drawing/2014/main" id="{7E6113A6-71BB-488E-B3FC-FB2AD24A09B6}"/>
              </a:ext>
            </a:extLst>
          </p:cNvPr>
          <p:cNvCxnSpPr>
            <a:cxnSpLocks/>
          </p:cNvCxnSpPr>
          <p:nvPr/>
        </p:nvCxnSpPr>
        <p:spPr>
          <a:xfrm flipH="1" flipV="1">
            <a:off x="5087889" y="3081288"/>
            <a:ext cx="1038199" cy="1316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31">
            <a:extLst>
              <a:ext uri="{FF2B5EF4-FFF2-40B4-BE49-F238E27FC236}">
                <a16:creationId xmlns:a16="http://schemas.microsoft.com/office/drawing/2014/main" id="{27CA4EC6-1C41-4276-BD9E-DE9326461A35}"/>
              </a:ext>
            </a:extLst>
          </p:cNvPr>
          <p:cNvSpPr/>
          <p:nvPr/>
        </p:nvSpPr>
        <p:spPr>
          <a:xfrm>
            <a:off x="703195" y="911922"/>
            <a:ext cx="43268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>
                <a:solidFill>
                  <a:srgbClr val="000000"/>
                </a:solidFill>
                <a:latin typeface="Arial" panose="020B0604020202020204" pitchFamily="34" charset="0"/>
              </a:rPr>
              <a:t>Selezionare l’ambito e il Corso di Studio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886788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22736" y="116632"/>
            <a:ext cx="12169264" cy="9993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800" b="0" dirty="0">
                <a:solidFill>
                  <a:schemeClr val="tx1"/>
                </a:solidFill>
                <a:latin typeface="+mn-lt"/>
              </a:rPr>
              <a:t>A questo punto comparirà una schermata che riassume tutti i dati relativi all’offerta di tirocinio. Salvando i dati la richiesta sarà visibile all’ufficio tirocini che potrà approvarla e quindi renderla visibile agli studenti. </a:t>
            </a:r>
          </a:p>
          <a:p>
            <a:r>
              <a:rPr lang="it-IT" sz="1800" b="0" dirty="0">
                <a:solidFill>
                  <a:schemeClr val="tx1"/>
                </a:solidFill>
                <a:latin typeface="+mn-lt"/>
              </a:rPr>
              <a:t>I passi successivi sono descritti nel file “Come accettare una richiesta di tirocinio”</a:t>
            </a:r>
            <a:r>
              <a:rPr lang="it-IT" b="0" dirty="0">
                <a:solidFill>
                  <a:schemeClr val="tx1"/>
                </a:solidFill>
              </a:rPr>
              <a:t> </a:t>
            </a:r>
            <a:endParaRPr lang="it-IT" sz="20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b="0" dirty="0">
              <a:solidFill>
                <a:schemeClr val="tx1"/>
              </a:solidFill>
            </a:endParaRPr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id="{E0425DA8-B678-48E2-8ACA-FD8AE57B9033}"/>
              </a:ext>
            </a:extLst>
          </p:cNvPr>
          <p:cNvCxnSpPr>
            <a:cxnSpLocks/>
          </p:cNvCxnSpPr>
          <p:nvPr/>
        </p:nvCxnSpPr>
        <p:spPr>
          <a:xfrm flipH="1">
            <a:off x="5135355" y="1580460"/>
            <a:ext cx="870788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EAAF522C-26C2-4BE1-98D0-402290EE989B}"/>
              </a:ext>
            </a:extLst>
          </p:cNvPr>
          <p:cNvCxnSpPr>
            <a:cxnSpLocks/>
          </p:cNvCxnSpPr>
          <p:nvPr/>
        </p:nvCxnSpPr>
        <p:spPr>
          <a:xfrm flipH="1" flipV="1">
            <a:off x="4824592" y="2636912"/>
            <a:ext cx="1055384" cy="432048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ttore 2 23">
            <a:extLst>
              <a:ext uri="{FF2B5EF4-FFF2-40B4-BE49-F238E27FC236}">
                <a16:creationId xmlns:a16="http://schemas.microsoft.com/office/drawing/2014/main" id="{60DAC2B5-D9F8-489B-A64B-3F0285B32525}"/>
              </a:ext>
            </a:extLst>
          </p:cNvPr>
          <p:cNvCxnSpPr>
            <a:cxnSpLocks/>
          </p:cNvCxnSpPr>
          <p:nvPr/>
        </p:nvCxnSpPr>
        <p:spPr>
          <a:xfrm flipH="1">
            <a:off x="3503713" y="5157192"/>
            <a:ext cx="2376263" cy="216024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2 35">
            <a:extLst>
              <a:ext uri="{FF2B5EF4-FFF2-40B4-BE49-F238E27FC236}">
                <a16:creationId xmlns:a16="http://schemas.microsoft.com/office/drawing/2014/main" id="{7F034273-EDD9-428A-BF8B-C3A802BC1367}"/>
              </a:ext>
            </a:extLst>
          </p:cNvPr>
          <p:cNvCxnSpPr>
            <a:cxnSpLocks/>
          </p:cNvCxnSpPr>
          <p:nvPr/>
        </p:nvCxnSpPr>
        <p:spPr>
          <a:xfrm flipH="1">
            <a:off x="4824592" y="3045995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>
            <a:extLst>
              <a:ext uri="{FF2B5EF4-FFF2-40B4-BE49-F238E27FC236}">
                <a16:creationId xmlns:a16="http://schemas.microsoft.com/office/drawing/2014/main" id="{738089BC-738F-4261-AE0C-8930021833AE}"/>
              </a:ext>
            </a:extLst>
          </p:cNvPr>
          <p:cNvCxnSpPr>
            <a:cxnSpLocks/>
          </p:cNvCxnSpPr>
          <p:nvPr/>
        </p:nvCxnSpPr>
        <p:spPr>
          <a:xfrm flipH="1">
            <a:off x="4824592" y="3212976"/>
            <a:ext cx="1181550" cy="864096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2 39">
            <a:extLst>
              <a:ext uri="{FF2B5EF4-FFF2-40B4-BE49-F238E27FC236}">
                <a16:creationId xmlns:a16="http://schemas.microsoft.com/office/drawing/2014/main" id="{6DB04D0B-BC4C-4AFE-A809-78ABD942C05F}"/>
              </a:ext>
            </a:extLst>
          </p:cNvPr>
          <p:cNvCxnSpPr>
            <a:cxnSpLocks/>
          </p:cNvCxnSpPr>
          <p:nvPr/>
        </p:nvCxnSpPr>
        <p:spPr>
          <a:xfrm flipH="1">
            <a:off x="4544580" y="5733256"/>
            <a:ext cx="1335396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id="{C184D2DD-8971-4268-AA84-390E414C27FB}"/>
              </a:ext>
            </a:extLst>
          </p:cNvPr>
          <p:cNvCxnSpPr>
            <a:cxnSpLocks/>
          </p:cNvCxnSpPr>
          <p:nvPr/>
        </p:nvCxnSpPr>
        <p:spPr>
          <a:xfrm flipH="1">
            <a:off x="5415367" y="2348880"/>
            <a:ext cx="1181550" cy="0"/>
          </a:xfrm>
          <a:prstGeom prst="straightConnector1">
            <a:avLst/>
          </a:prstGeom>
          <a:ln w="25400">
            <a:solidFill>
              <a:srgbClr val="BD2B0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CB28494E-D1CE-4D2E-8066-C34A040AFEC9}"/>
              </a:ext>
            </a:extLst>
          </p:cNvPr>
          <p:cNvSpPr txBox="1"/>
          <p:nvPr/>
        </p:nvSpPr>
        <p:spPr>
          <a:xfrm>
            <a:off x="1487488" y="1844824"/>
            <a:ext cx="3744416" cy="288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49D47-807A-4246-90C5-4286070943C2}"/>
              </a:ext>
            </a:extLst>
          </p:cNvPr>
          <p:cNvSpPr txBox="1"/>
          <p:nvPr/>
        </p:nvSpPr>
        <p:spPr>
          <a:xfrm>
            <a:off x="1483254" y="2276872"/>
            <a:ext cx="3057092" cy="2160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39B9B097-CF9A-4FAC-8C69-7C6ACB600E2D}"/>
              </a:ext>
            </a:extLst>
          </p:cNvPr>
          <p:cNvSpPr txBox="1"/>
          <p:nvPr/>
        </p:nvSpPr>
        <p:spPr>
          <a:xfrm flipV="1">
            <a:off x="1063286" y="6065007"/>
            <a:ext cx="2452506" cy="5200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0F3819BD-E522-4C77-BEC0-9DB91F6626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44" y="1152897"/>
            <a:ext cx="6934200" cy="5848350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59C34C48-465E-4B14-B5DD-2784A54FF1C8}"/>
              </a:ext>
            </a:extLst>
          </p:cNvPr>
          <p:cNvSpPr txBox="1"/>
          <p:nvPr/>
        </p:nvSpPr>
        <p:spPr>
          <a:xfrm flipH="1">
            <a:off x="1322040" y="6093296"/>
            <a:ext cx="1749624" cy="3317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389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1">
            <a:extLst>
              <a:ext uri="{FF2B5EF4-FFF2-40B4-BE49-F238E27FC236}">
                <a16:creationId xmlns:a16="http://schemas.microsoft.com/office/drawing/2014/main" id="{D8BB89FA-3371-43D5-8047-C10BA6DCA9BF}"/>
              </a:ext>
            </a:extLst>
          </p:cNvPr>
          <p:cNvSpPr txBox="1">
            <a:spLocks/>
          </p:cNvSpPr>
          <p:nvPr/>
        </p:nvSpPr>
        <p:spPr>
          <a:xfrm>
            <a:off x="551384" y="759848"/>
            <a:ext cx="11089232" cy="533830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ts val="2200"/>
              </a:lnSpc>
              <a:spcBef>
                <a:spcPct val="20000"/>
              </a:spcBef>
              <a:buFont typeface="Arial" panose="020B0604020202020204" pitchFamily="34" charset="0"/>
              <a:buNone/>
              <a:defRPr sz="2400" b="1" kern="1200">
                <a:solidFill>
                  <a:srgbClr val="BD2B0B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400" b="0" dirty="0">
                <a:solidFill>
                  <a:schemeClr val="tx1"/>
                </a:solidFill>
              </a:rPr>
              <a:t>Dopo l’inserimento dell’offerta «aperta» l’Ufficio tirocini controlla i dati inseriti e la pubblica per renderla consultabile dagli studenti per il periodo indicato in fase di pubblicazione.</a:t>
            </a:r>
          </a:p>
          <a:p>
            <a:pPr>
              <a:lnSpc>
                <a:spcPct val="100000"/>
              </a:lnSpc>
              <a:spcBef>
                <a:spcPts val="1000"/>
              </a:spcBef>
            </a:pPr>
            <a:r>
              <a:rPr lang="it-IT" sz="1400" b="0" dirty="0">
                <a:solidFill>
                  <a:schemeClr val="tx1"/>
                </a:solidFill>
              </a:rPr>
              <a:t>Per ogni candidatura presentata, il Soggetto ospitante riceve notifica per email e contatta lo studente per un colloquio conoscitivo: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positiva, accetta la candidatura e completa l’inserimento dei campi obbligatori relativi al tirocinio;</a:t>
            </a:r>
          </a:p>
          <a:p>
            <a:pPr marL="285750" indent="-285750">
              <a:lnSpc>
                <a:spcPct val="100000"/>
              </a:lnSpc>
              <a:spcBef>
                <a:spcPts val="1000"/>
              </a:spcBef>
              <a:buFontTx/>
              <a:buChar char="-"/>
            </a:pPr>
            <a:r>
              <a:rPr lang="it-IT" sz="1400" b="0" dirty="0">
                <a:solidFill>
                  <a:schemeClr val="tx1"/>
                </a:solidFill>
              </a:rPr>
              <a:t>In caso di valutazione negativa, rifiuta la candidatura. </a:t>
            </a:r>
          </a:p>
          <a:p>
            <a:r>
              <a:rPr lang="it-IT" sz="1400" b="0" dirty="0">
                <a:solidFill>
                  <a:schemeClr val="tx1"/>
                </a:solidFill>
              </a:rPr>
              <a:t>L’ufficio tirocini verifica la richiesta e procede </a:t>
            </a:r>
            <a:r>
              <a:rPr lang="it-IT" sz="1400" b="0">
                <a:solidFill>
                  <a:schemeClr val="tx1"/>
                </a:solidFill>
              </a:rPr>
              <a:t>ad assegnare </a:t>
            </a:r>
            <a:r>
              <a:rPr lang="it-IT" sz="1400" b="0" dirty="0">
                <a:solidFill>
                  <a:schemeClr val="tx1"/>
                </a:solidFill>
              </a:rPr>
              <a:t>il tutor accademico.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Il Tutor accademico «approva» il programma di tirocinio.</a:t>
            </a:r>
          </a:p>
          <a:p>
            <a:pPr>
              <a:lnSpc>
                <a:spcPct val="150000"/>
              </a:lnSpc>
            </a:pPr>
            <a:r>
              <a:rPr lang="it-IT" sz="1400" b="0" dirty="0">
                <a:solidFill>
                  <a:schemeClr val="tx1"/>
                </a:solidFill>
              </a:rPr>
              <a:t>Lo Studente e il Referente per il Soggetto ospitante firmano elettronicamente il programma di tirocinio con un clic.</a:t>
            </a:r>
          </a:p>
          <a:p>
            <a:r>
              <a:rPr lang="it-IT" sz="1400" dirty="0">
                <a:solidFill>
                  <a:schemeClr val="tx1"/>
                </a:solidFill>
              </a:rPr>
              <a:t>Solo dopo le due firme lo Studente può scaricare il registro presenze e iniziare il tirocinio!</a:t>
            </a:r>
            <a:r>
              <a:rPr lang="it-IT" sz="1400" b="0" dirty="0">
                <a:solidFill>
                  <a:schemeClr val="tx1"/>
                </a:solidFill>
              </a:rPr>
              <a:t> </a:t>
            </a:r>
          </a:p>
          <a:p>
            <a:endParaRPr lang="it-IT" sz="500" b="0" dirty="0">
              <a:solidFill>
                <a:schemeClr val="tx1"/>
              </a:solidFill>
            </a:endParaRPr>
          </a:p>
          <a:p>
            <a:r>
              <a:rPr lang="it-IT" sz="1400" b="0" dirty="0">
                <a:solidFill>
                  <a:schemeClr val="tx1"/>
                </a:solidFill>
              </a:rPr>
              <a:t>Al raggiungimento del monte ore previsto, lo studente deve caricare on line il registro presenze, firmato e timbrato alla pag.2 dal Tutor del Soggetto ospitante comprese le pagine col dettaglio di giornate, ore e attività svolte, caricare la relazione e tutti gli altri strumenti indicati dai Tutor e compilare il questionario sull'esperienza di tirocinio. </a:t>
            </a:r>
          </a:p>
          <a:p>
            <a:r>
              <a:rPr lang="it-IT" sz="1400" b="0" dirty="0">
                <a:solidFill>
                  <a:schemeClr val="tx1"/>
                </a:solidFill>
              </a:rPr>
              <a:t>Al termine del tirocinio il Tutor del soggetto ospitante può compilare il questionario sull'esperienza di tirocinio</a:t>
            </a:r>
          </a:p>
          <a:p>
            <a:pPr algn="ctr"/>
            <a:r>
              <a:rPr lang="it-IT" sz="1400" i="1" dirty="0">
                <a:solidFill>
                  <a:schemeClr val="tx1"/>
                </a:solidFill>
              </a:rPr>
              <a:t>Grazie</a:t>
            </a:r>
            <a:r>
              <a:rPr lang="it-IT" sz="2000" i="1" dirty="0">
                <a:solidFill>
                  <a:schemeClr val="tx1"/>
                </a:solidFill>
              </a:rPr>
              <a:t> </a:t>
            </a:r>
            <a:r>
              <a:rPr lang="it-IT" sz="1400" i="1" dirty="0">
                <a:solidFill>
                  <a:schemeClr val="tx1"/>
                </a:solidFill>
              </a:rPr>
              <a:t>per la collaborazione!</a:t>
            </a:r>
          </a:p>
          <a:p>
            <a:endParaRPr lang="it-IT" sz="1400" b="0" dirty="0">
              <a:solidFill>
                <a:schemeClr val="tx1"/>
              </a:solidFill>
            </a:endParaRP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CC67ADE-88FA-47DB-84FF-7E558C0AA329}"/>
              </a:ext>
            </a:extLst>
          </p:cNvPr>
          <p:cNvSpPr txBox="1"/>
          <p:nvPr/>
        </p:nvSpPr>
        <p:spPr>
          <a:xfrm>
            <a:off x="2855640" y="221320"/>
            <a:ext cx="609437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Processo attivazione tirocinio</a:t>
            </a:r>
          </a:p>
        </p:txBody>
      </p:sp>
    </p:spTree>
    <p:extLst>
      <p:ext uri="{BB962C8B-B14F-4D97-AF65-F5344CB8AC3E}">
        <p14:creationId xmlns:p14="http://schemas.microsoft.com/office/powerpoint/2010/main" val="2605370388"/>
      </p:ext>
    </p:extLst>
  </p:cSld>
  <p:clrMapOvr>
    <a:masterClrMapping/>
  </p:clrMapOvr>
</p:sld>
</file>

<file path=ppt/theme/theme1.xml><?xml version="1.0" encoding="utf-8"?>
<a:theme xmlns:a="http://schemas.openxmlformats.org/drawingml/2006/main" name="COPERTIN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b="1" dirty="0" smtClean="0">
            <a:solidFill>
              <a:schemeClr val="bg1"/>
            </a:solidFill>
            <a:latin typeface="Century Gothic" panose="020B0502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IAPOSITI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HIUSURA">
  <a:themeElements>
    <a:clrScheme name="Personalizzato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EEECE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2718</TotalTime>
  <Words>648</Words>
  <Application>Microsoft Office PowerPoint</Application>
  <PresentationFormat>Widescreen</PresentationFormat>
  <Paragraphs>53</Paragraphs>
  <Slides>10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Wingdings</vt:lpstr>
      <vt:lpstr>COPERTINA</vt:lpstr>
      <vt:lpstr>DIAPOSITIVE</vt:lpstr>
      <vt:lpstr>CHIUSURA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Carmela Rosafio</cp:lastModifiedBy>
  <cp:revision>210</cp:revision>
  <dcterms:created xsi:type="dcterms:W3CDTF">2017-11-13T10:11:35Z</dcterms:created>
  <dcterms:modified xsi:type="dcterms:W3CDTF">2023-02-02T11:19:16Z</dcterms:modified>
</cp:coreProperties>
</file>